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chivo Black" charset="1" panose="020B0A03020202020B04"/>
      <p:regular r:id="rId15"/>
    </p:embeddedFont>
    <p:embeddedFont>
      <p:font typeface="Arial Unicode Bold" charset="1" panose="020B0704020202020204"/>
      <p:regular r:id="rId16"/>
    </p:embeddedFont>
    <p:embeddedFont>
      <p:font typeface="Arial Unicode" charset="1" panose="020B06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presencial.moodle.ufsc.br/course/view.php?id=12436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9.jpeg" Type="http://schemas.openxmlformats.org/officeDocument/2006/relationships/image"/><Relationship Id="rId6" Target="../media/VAGY0YAw7MM.mp4" Type="http://schemas.openxmlformats.org/officeDocument/2006/relationships/video"/><Relationship Id="rId7" Target="../media/VAGY0YAw7MM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517446" y="7410703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7" y="0"/>
                </a:lnTo>
                <a:lnTo>
                  <a:pt x="924037" y="2619692"/>
                </a:lnTo>
                <a:lnTo>
                  <a:pt x="0" y="261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09660" y="3173687"/>
            <a:ext cx="12467403" cy="238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SISTEMA DE ALARME PARA RESTAURANTE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8796" y="7954198"/>
            <a:ext cx="6336364" cy="104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Aluno: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Igor F. Bastos</a:t>
            </a:r>
          </a:p>
          <a:p>
            <a:pPr algn="just">
              <a:lnSpc>
                <a:spcPts val="405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209660" y="5690964"/>
            <a:ext cx="7438961" cy="145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</a:pPr>
            <a:r>
              <a:rPr lang="en-US" sz="5210" spc="-286">
                <a:solidFill>
                  <a:srgbClr val="4B9BB3"/>
                </a:solidFill>
                <a:latin typeface="Arial Unicode"/>
                <a:ea typeface="Arial Unicode"/>
                <a:cs typeface="Arial Unicode"/>
                <a:sym typeface="Arial Unicode"/>
                <a:hlinkClick r:id="rId8" tooltip="https://presencial.moodle.ufsc.br/course/view.php?id=12436"/>
              </a:rPr>
              <a:t>Microprocessadores e Microcontroladores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55935" y="-732907"/>
            <a:ext cx="4693870" cy="5667322"/>
            <a:chOff x="0" y="0"/>
            <a:chExt cx="727203" cy="8780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7203" cy="878017"/>
            </a:xfrm>
            <a:custGeom>
              <a:avLst/>
              <a:gdLst/>
              <a:ahLst/>
              <a:cxnLst/>
              <a:rect r="r" b="b" t="t" l="l"/>
              <a:pathLst>
                <a:path h="878017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78017"/>
                  </a:lnTo>
                  <a:lnTo>
                    <a:pt x="0" y="878017"/>
                  </a:lnTo>
                  <a:close/>
                </a:path>
              </a:pathLst>
            </a:custGeom>
            <a:blipFill>
              <a:blip r:embed="rId3"/>
              <a:stretch>
                <a:fillRect l="-10369" t="0" r="-1036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755935" y="5353437"/>
            <a:ext cx="4693870" cy="5351608"/>
            <a:chOff x="0" y="0"/>
            <a:chExt cx="727203" cy="829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7203" cy="829104"/>
            </a:xfrm>
            <a:custGeom>
              <a:avLst/>
              <a:gdLst/>
              <a:ahLst/>
              <a:cxnLst/>
              <a:rect r="r" b="b" t="t" l="l"/>
              <a:pathLst>
                <a:path h="829104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29104"/>
                  </a:lnTo>
                  <a:lnTo>
                    <a:pt x="0" y="829104"/>
                  </a:lnTo>
                  <a:close/>
                </a:path>
              </a:pathLst>
            </a:custGeom>
            <a:blipFill>
              <a:blip r:embed="rId4"/>
              <a:stretch>
                <a:fillRect l="-37946" t="0" r="-3338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173362" y="371571"/>
            <a:ext cx="3273681" cy="3869492"/>
            <a:chOff x="0" y="0"/>
            <a:chExt cx="727203" cy="8595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7203" cy="859554"/>
            </a:xfrm>
            <a:custGeom>
              <a:avLst/>
              <a:gdLst/>
              <a:ahLst/>
              <a:cxnLst/>
              <a:rect r="r" b="b" t="t" l="l"/>
              <a:pathLst>
                <a:path h="859554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59554"/>
                  </a:lnTo>
                  <a:lnTo>
                    <a:pt x="0" y="859554"/>
                  </a:lnTo>
                  <a:close/>
                </a:path>
              </a:pathLst>
            </a:custGeom>
            <a:blipFill>
              <a:blip r:embed="rId5"/>
              <a:stretch>
                <a:fillRect l="-19588" t="0" r="-1958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3259973"/>
            <a:ext cx="7539781" cy="981090"/>
            <a:chOff x="0" y="0"/>
            <a:chExt cx="2216870" cy="2884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6870" cy="288463"/>
            </a:xfrm>
            <a:custGeom>
              <a:avLst/>
              <a:gdLst/>
              <a:ahLst/>
              <a:cxnLst/>
              <a:rect r="r" b="b" t="t" l="l"/>
              <a:pathLst>
                <a:path h="288463" w="2216870">
                  <a:moveTo>
                    <a:pt x="0" y="0"/>
                  </a:moveTo>
                  <a:lnTo>
                    <a:pt x="2216870" y="0"/>
                  </a:lnTo>
                  <a:lnTo>
                    <a:pt x="2216870" y="288463"/>
                  </a:lnTo>
                  <a:lnTo>
                    <a:pt x="0" y="288463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2216870" cy="278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49700" y="-165172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6889" y="4766304"/>
            <a:ext cx="12211809" cy="483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9"/>
              </a:lnSpc>
            </a:pPr>
            <a:r>
              <a:rPr lang="en-US" sz="276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Restaurantes enfrentam riscos significativos relacionados à segurança, como:</a:t>
            </a:r>
          </a:p>
          <a:p>
            <a:pPr algn="just" marL="596658" indent="-298329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Incêndios: Podem ser causados por equipamentos de cozinha ou instalações elétricas.</a:t>
            </a:r>
          </a:p>
          <a:p>
            <a:pPr algn="just" marL="596658" indent="-298329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Acúmulo de fumaça: Pode comprometer a saúde de funcionários e clientes, além de danificar equipamentos.</a:t>
            </a:r>
          </a:p>
          <a:p>
            <a:pPr algn="just" marL="596658" indent="-298329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Intrusões: Representam uma ameaça ao patrimônio e à segurança do local.</a:t>
            </a:r>
          </a:p>
          <a:p>
            <a:pPr algn="just">
              <a:lnSpc>
                <a:spcPts val="3869"/>
              </a:lnSpc>
            </a:pPr>
            <a:r>
              <a:rPr lang="en-US" sz="276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Diante desses desafios, um sistema de monitoramento e resposta eficiente é essencial para garantir a proteção e o funcionamento contínuo do restaurante.</a:t>
            </a:r>
          </a:p>
          <a:p>
            <a:pPr algn="just" marL="0" indent="0" lvl="0">
              <a:lnSpc>
                <a:spcPts val="386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855025"/>
            <a:ext cx="7248887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Contexto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5234" y="3418318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 problema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0409" y="8124345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685130" y="-88405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2849" y="5284369"/>
            <a:ext cx="1571625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2849" y="6888182"/>
            <a:ext cx="1571625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2849" y="3680556"/>
            <a:ext cx="1571625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</a:pPr>
            <a:r>
              <a:rPr lang="en-US" sz="5682" spc="-312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4134" y="1372689"/>
            <a:ext cx="6976494" cy="137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sz="9858" spc="-5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OBJETIVO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96984" y="3999617"/>
            <a:ext cx="12642312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Garantir segurança contra incêndios e invasões.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96984" y="5350836"/>
            <a:ext cx="12917314" cy="10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Monitorar condições críticas do ambiente (temperatura e fumaça).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96984" y="6955546"/>
            <a:ext cx="12816625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Alertar rapidamente sobre emergências.</a:t>
            </a:r>
          </a:p>
        </p:txBody>
      </p:sp>
    </p:spTree>
  </p:cSld>
  <p:clrMapOvr>
    <a:masterClrMapping/>
  </p:clrMapOvr>
  <p:transition spd="med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272236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795984" cy="193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71690" y="79180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44190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83034" y="1492885"/>
            <a:ext cx="11521932" cy="8017385"/>
          </a:xfrm>
          <a:custGeom>
            <a:avLst/>
            <a:gdLst/>
            <a:ahLst/>
            <a:cxnLst/>
            <a:rect r="r" b="b" t="t" l="l"/>
            <a:pathLst>
              <a:path h="8017385" w="11521932">
                <a:moveTo>
                  <a:pt x="0" y="0"/>
                </a:moveTo>
                <a:lnTo>
                  <a:pt x="11521932" y="0"/>
                </a:lnTo>
                <a:lnTo>
                  <a:pt x="11521932" y="8017385"/>
                </a:lnTo>
                <a:lnTo>
                  <a:pt x="0" y="8017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7201" y="222246"/>
            <a:ext cx="8115300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 sistema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6749" y="7360625"/>
            <a:ext cx="1198887" cy="20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"/>
              </a:lnSpc>
              <a:spcBef>
                <a:spcPct val="0"/>
              </a:spcBef>
            </a:pPr>
            <a:r>
              <a:rPr lang="en-US" sz="1354" spc="-74">
                <a:solidFill>
                  <a:srgbClr val="5271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SENSORES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80181" y="6908888"/>
            <a:ext cx="3414057" cy="20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"/>
              </a:lnSpc>
              <a:spcBef>
                <a:spcPct val="0"/>
              </a:spcBef>
            </a:pPr>
            <a:r>
              <a:rPr lang="en-US" sz="1354" spc="-74">
                <a:solidFill>
                  <a:srgbClr val="FF914D"/>
                </a:solidFill>
                <a:latin typeface="Archivo Black"/>
                <a:ea typeface="Archivo Black"/>
                <a:cs typeface="Archivo Black"/>
                <a:sym typeface="Archivo Black"/>
              </a:rPr>
              <a:t>DISPOSITIVOS DE SAÍDA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3159" y="6522862"/>
            <a:ext cx="1853369" cy="38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"/>
              </a:lnSpc>
              <a:spcBef>
                <a:spcPct val="0"/>
              </a:spcBef>
            </a:pPr>
            <a:r>
              <a:rPr lang="en-US" sz="1354" spc="-74">
                <a:solidFill>
                  <a:srgbClr val="FF3131"/>
                </a:solidFill>
                <a:latin typeface="Archivo Black"/>
                <a:ea typeface="Archivo Black"/>
                <a:cs typeface="Archivo Black"/>
                <a:sym typeface="Archivo Black"/>
              </a:rPr>
              <a:t>BOTÃOES DE ATIVAÇÃO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06709" y="4039478"/>
            <a:ext cx="1853369" cy="20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"/>
              </a:lnSpc>
              <a:spcBef>
                <a:spcPct val="0"/>
              </a:spcBef>
            </a:pPr>
            <a:r>
              <a:rPr lang="en-US" sz="1354" spc="-74">
                <a:solidFill>
                  <a:srgbClr val="00BF63"/>
                </a:solidFill>
                <a:latin typeface="Archivo Black"/>
                <a:ea typeface="Archivo Black"/>
                <a:cs typeface="Archivo Black"/>
                <a:sym typeface="Archivo Black"/>
              </a:rPr>
              <a:t>LEDS DE ESTADO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42560" y="3369580"/>
            <a:ext cx="1853369" cy="20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"/>
              </a:lnSpc>
              <a:spcBef>
                <a:spcPct val="0"/>
              </a:spcBef>
            </a:pPr>
            <a:r>
              <a:rPr lang="en-US" sz="1354" spc="-74">
                <a:solidFill>
                  <a:srgbClr val="CB6CE6"/>
                </a:solidFill>
                <a:latin typeface="Archivo Black"/>
                <a:ea typeface="Archivo Black"/>
                <a:cs typeface="Archivo Black"/>
                <a:sym typeface="Archivo Black"/>
              </a:rPr>
              <a:t>LCD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710501"/>
            <a:ext cx="16230600" cy="7287012"/>
            <a:chOff x="0" y="0"/>
            <a:chExt cx="1914514" cy="859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4514" cy="859554"/>
            </a:xfrm>
            <a:custGeom>
              <a:avLst/>
              <a:gdLst/>
              <a:ahLst/>
              <a:cxnLst/>
              <a:rect r="r" b="b" t="t" l="l"/>
              <a:pathLst>
                <a:path h="859554" w="1914514">
                  <a:moveTo>
                    <a:pt x="0" y="0"/>
                  </a:moveTo>
                  <a:lnTo>
                    <a:pt x="1914514" y="0"/>
                  </a:lnTo>
                  <a:lnTo>
                    <a:pt x="1914514" y="859554"/>
                  </a:lnTo>
                  <a:lnTo>
                    <a:pt x="0" y="859554"/>
                  </a:lnTo>
                  <a:close/>
                </a:path>
              </a:pathLst>
            </a:custGeom>
            <a:blipFill>
              <a:blip r:embed="rId4"/>
              <a:stretch>
                <a:fillRect l="0" t="-11366" r="0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257773" y="809952"/>
            <a:ext cx="7886227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</a:pPr>
            <a:r>
              <a:rPr lang="en-US" b="true" sz="453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PCI</a:t>
            </a: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545" y="4766572"/>
            <a:ext cx="11049952" cy="3895150"/>
          </a:xfrm>
          <a:custGeom>
            <a:avLst/>
            <a:gdLst/>
            <a:ahLst/>
            <a:cxnLst/>
            <a:rect r="r" b="b" t="t" l="l"/>
            <a:pathLst>
              <a:path h="3895150" w="11049952">
                <a:moveTo>
                  <a:pt x="0" y="0"/>
                </a:moveTo>
                <a:lnTo>
                  <a:pt x="11049952" y="0"/>
                </a:lnTo>
                <a:lnTo>
                  <a:pt x="11049952" y="3895149"/>
                </a:lnTo>
                <a:lnTo>
                  <a:pt x="0" y="3895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02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5234" y="3936387"/>
            <a:ext cx="8537675" cy="1001318"/>
            <a:chOff x="0" y="0"/>
            <a:chExt cx="2510274" cy="294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10274" cy="294411"/>
            </a:xfrm>
            <a:custGeom>
              <a:avLst/>
              <a:gdLst/>
              <a:ahLst/>
              <a:cxnLst/>
              <a:rect r="r" b="b" t="t" l="l"/>
              <a:pathLst>
                <a:path h="294411" w="2510274">
                  <a:moveTo>
                    <a:pt x="0" y="0"/>
                  </a:moveTo>
                  <a:lnTo>
                    <a:pt x="2510274" y="0"/>
                  </a:lnTo>
                  <a:lnTo>
                    <a:pt x="2510274" y="294411"/>
                  </a:lnTo>
                  <a:lnTo>
                    <a:pt x="0" y="294411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510274" cy="28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633094" y="847373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1279" y="-145399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3"/>
                </a:lnTo>
                <a:lnTo>
                  <a:pt x="0" y="268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02810" y="1261075"/>
            <a:ext cx="8660569" cy="5685380"/>
          </a:xfrm>
          <a:custGeom>
            <a:avLst/>
            <a:gdLst/>
            <a:ahLst/>
            <a:cxnLst/>
            <a:rect r="r" b="b" t="t" l="l"/>
            <a:pathLst>
              <a:path h="5685380" w="8660569">
                <a:moveTo>
                  <a:pt x="0" y="0"/>
                </a:moveTo>
                <a:lnTo>
                  <a:pt x="8660568" y="0"/>
                </a:lnTo>
                <a:lnTo>
                  <a:pt x="8660568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5234" y="7652330"/>
            <a:ext cx="5656649" cy="2386727"/>
          </a:xfrm>
          <a:custGeom>
            <a:avLst/>
            <a:gdLst/>
            <a:ahLst/>
            <a:cxnLst/>
            <a:rect r="r" b="b" t="t" l="l"/>
            <a:pathLst>
              <a:path h="2386727" w="5656649">
                <a:moveTo>
                  <a:pt x="0" y="0"/>
                </a:moveTo>
                <a:lnTo>
                  <a:pt x="5656649" y="0"/>
                </a:lnTo>
                <a:lnTo>
                  <a:pt x="5656649" y="2386727"/>
                </a:lnTo>
                <a:lnTo>
                  <a:pt x="0" y="2386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83497" y="5980232"/>
            <a:ext cx="5610107" cy="3570668"/>
          </a:xfrm>
          <a:custGeom>
            <a:avLst/>
            <a:gdLst/>
            <a:ahLst/>
            <a:cxnLst/>
            <a:rect r="r" b="b" t="t" l="l"/>
            <a:pathLst>
              <a:path h="3570668" w="5610107">
                <a:moveTo>
                  <a:pt x="0" y="0"/>
                </a:moveTo>
                <a:lnTo>
                  <a:pt x="5610107" y="0"/>
                </a:lnTo>
                <a:lnTo>
                  <a:pt x="5610107" y="3570668"/>
                </a:lnTo>
                <a:lnTo>
                  <a:pt x="0" y="35706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65174" y="1599111"/>
            <a:ext cx="7578826" cy="212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46"/>
              </a:lnSpc>
            </a:pPr>
            <a:r>
              <a:rPr lang="en-US" sz="8312" spc="-45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Requisitos do sistema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7093" y="4179965"/>
            <a:ext cx="6856063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TIMER</a:t>
            </a:r>
          </a:p>
        </p:txBody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0102" y="3349863"/>
            <a:ext cx="7671895" cy="89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4"/>
              </a:lnSpc>
            </a:pPr>
            <a:r>
              <a:rPr lang="en-US" sz="7400" spc="-40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INTERRUPÇÃO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764847" y="1508638"/>
            <a:ext cx="9173593" cy="7749662"/>
            <a:chOff x="0" y="0"/>
            <a:chExt cx="1017490" cy="8595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7490" cy="859554"/>
            </a:xfrm>
            <a:custGeom>
              <a:avLst/>
              <a:gdLst/>
              <a:ahLst/>
              <a:cxnLst/>
              <a:rect r="r" b="b" t="t" l="l"/>
              <a:pathLst>
                <a:path h="859554" w="1017490">
                  <a:moveTo>
                    <a:pt x="0" y="0"/>
                  </a:moveTo>
                  <a:lnTo>
                    <a:pt x="1017490" y="0"/>
                  </a:lnTo>
                  <a:lnTo>
                    <a:pt x="1017490" y="859554"/>
                  </a:lnTo>
                  <a:lnTo>
                    <a:pt x="0" y="859554"/>
                  </a:lnTo>
                  <a:close/>
                </a:path>
              </a:pathLst>
            </a:custGeom>
            <a:blipFill>
              <a:blip r:embed="rId4"/>
              <a:stretch>
                <a:fillRect l="0" t="0" r="-29423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420102" y="1834326"/>
            <a:ext cx="7886227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</a:pPr>
            <a:r>
              <a:rPr lang="en-US" b="true" sz="453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Requisitos do sistema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5234" y="3936387"/>
            <a:ext cx="8537675" cy="1001318"/>
            <a:chOff x="0" y="0"/>
            <a:chExt cx="2510274" cy="294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0274" cy="294411"/>
            </a:xfrm>
            <a:custGeom>
              <a:avLst/>
              <a:gdLst/>
              <a:ahLst/>
              <a:cxnLst/>
              <a:rect r="r" b="b" t="t" l="l"/>
              <a:pathLst>
                <a:path h="294411" w="2510274">
                  <a:moveTo>
                    <a:pt x="0" y="0"/>
                  </a:moveTo>
                  <a:lnTo>
                    <a:pt x="2510274" y="0"/>
                  </a:lnTo>
                  <a:lnTo>
                    <a:pt x="2510274" y="294411"/>
                  </a:lnTo>
                  <a:lnTo>
                    <a:pt x="0" y="294411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2510274" cy="28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33094" y="847373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11279" y="-145399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3"/>
                </a:lnTo>
                <a:lnTo>
                  <a:pt x="0" y="2680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55800" y="1957789"/>
            <a:ext cx="9815543" cy="1597598"/>
          </a:xfrm>
          <a:custGeom>
            <a:avLst/>
            <a:gdLst/>
            <a:ahLst/>
            <a:cxnLst/>
            <a:rect r="r" b="b" t="t" l="l"/>
            <a:pathLst>
              <a:path h="1597598" w="9815543">
                <a:moveTo>
                  <a:pt x="0" y="0"/>
                </a:moveTo>
                <a:lnTo>
                  <a:pt x="9815544" y="0"/>
                </a:lnTo>
                <a:lnTo>
                  <a:pt x="9815544" y="1597598"/>
                </a:lnTo>
                <a:lnTo>
                  <a:pt x="0" y="1597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5234" y="5318705"/>
            <a:ext cx="11100255" cy="4009784"/>
          </a:xfrm>
          <a:custGeom>
            <a:avLst/>
            <a:gdLst/>
            <a:ahLst/>
            <a:cxnLst/>
            <a:rect r="r" b="b" t="t" l="l"/>
            <a:pathLst>
              <a:path h="4009784" w="11100255">
                <a:moveTo>
                  <a:pt x="0" y="0"/>
                </a:moveTo>
                <a:lnTo>
                  <a:pt x="11100255" y="0"/>
                </a:lnTo>
                <a:lnTo>
                  <a:pt x="11100255" y="4009784"/>
                </a:lnTo>
                <a:lnTo>
                  <a:pt x="0" y="40097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07178" y="4103765"/>
            <a:ext cx="3244931" cy="662807"/>
          </a:xfrm>
          <a:custGeom>
            <a:avLst/>
            <a:gdLst/>
            <a:ahLst/>
            <a:cxnLst/>
            <a:rect r="r" b="b" t="t" l="l"/>
            <a:pathLst>
              <a:path h="662807" w="3244931">
                <a:moveTo>
                  <a:pt x="0" y="0"/>
                </a:moveTo>
                <a:lnTo>
                  <a:pt x="3244932" y="0"/>
                </a:lnTo>
                <a:lnTo>
                  <a:pt x="3244932" y="662807"/>
                </a:lnTo>
                <a:lnTo>
                  <a:pt x="0" y="662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65489" b="-1532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65174" y="1599111"/>
            <a:ext cx="7578826" cy="212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46"/>
              </a:lnSpc>
            </a:pPr>
            <a:r>
              <a:rPr lang="en-US" sz="8312" spc="-45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Requisitos do sistema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7093" y="4179965"/>
            <a:ext cx="6856063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WDT</a:t>
            </a:r>
          </a:p>
        </p:txBody>
      </p:sp>
    </p:spTree>
  </p:cSld>
  <p:clrMapOvr>
    <a:masterClrMapping/>
  </p:clrMapOvr>
  <p:transition spd="med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01649" y="1075373"/>
            <a:ext cx="16230600" cy="8182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DAGYtXXUYxI</dc:identifier>
  <dcterms:modified xsi:type="dcterms:W3CDTF">2011-08-01T06:04:30Z</dcterms:modified>
  <cp:revision>1</cp:revision>
  <dc:title>Apresentação de trabalho de curso tcc moderno branco cinza</dc:title>
</cp:coreProperties>
</file>